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Roboto Medium"/>
      <p:regular r:id="rId34"/>
      <p:bold r:id="rId35"/>
      <p:italic r:id="rId36"/>
      <p:boldItalic r:id="rId37"/>
    </p:embeddedFont>
    <p:embeddedFont>
      <p:font typeface="Nunito"/>
      <p:regular r:id="rId38"/>
      <p:bold r:id="rId39"/>
      <p:italic r:id="rId40"/>
      <p:boldItalic r:id="rId41"/>
    </p:embeddedFont>
    <p:embeddedFont>
      <p:font typeface="Maven Pro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italic.fntdata"/><Relationship Id="rId20" Type="http://schemas.openxmlformats.org/officeDocument/2006/relationships/slide" Target="slides/slide16.xml"/><Relationship Id="rId42" Type="http://schemas.openxmlformats.org/officeDocument/2006/relationships/font" Target="fonts/MavenPro-regular.fntdata"/><Relationship Id="rId41" Type="http://schemas.openxmlformats.org/officeDocument/2006/relationships/font" Target="fonts/Nunito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MavenPro-bold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7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6.xml"/><Relationship Id="rId32" Type="http://schemas.openxmlformats.org/officeDocument/2006/relationships/font" Target="fonts/Roboto-italic.fntdata"/><Relationship Id="rId13" Type="http://schemas.openxmlformats.org/officeDocument/2006/relationships/slide" Target="slides/slide9.xml"/><Relationship Id="rId35" Type="http://schemas.openxmlformats.org/officeDocument/2006/relationships/font" Target="fonts/RobotoMedium-bold.fntdata"/><Relationship Id="rId12" Type="http://schemas.openxmlformats.org/officeDocument/2006/relationships/slide" Target="slides/slide8.xml"/><Relationship Id="rId34" Type="http://schemas.openxmlformats.org/officeDocument/2006/relationships/font" Target="fonts/RobotoMedium-regular.fntdata"/><Relationship Id="rId15" Type="http://schemas.openxmlformats.org/officeDocument/2006/relationships/slide" Target="slides/slide11.xml"/><Relationship Id="rId37" Type="http://schemas.openxmlformats.org/officeDocument/2006/relationships/font" Target="fonts/RobotoMedium-boldItalic.fntdata"/><Relationship Id="rId14" Type="http://schemas.openxmlformats.org/officeDocument/2006/relationships/slide" Target="slides/slide10.xml"/><Relationship Id="rId36" Type="http://schemas.openxmlformats.org/officeDocument/2006/relationships/font" Target="fonts/RobotoMedium-italic.fntdata"/><Relationship Id="rId17" Type="http://schemas.openxmlformats.org/officeDocument/2006/relationships/slide" Target="slides/slide13.xml"/><Relationship Id="rId39" Type="http://schemas.openxmlformats.org/officeDocument/2006/relationships/font" Target="fonts/Nunito-bold.fntdata"/><Relationship Id="rId16" Type="http://schemas.openxmlformats.org/officeDocument/2006/relationships/slide" Target="slides/slide12.xml"/><Relationship Id="rId38" Type="http://schemas.openxmlformats.org/officeDocument/2006/relationships/font" Target="fonts/Nunito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36dd48b5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g336dd48b5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3cf8ffe1c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3cf8ffe1c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3cf8ffe1c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3cf8ffe1c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3d0069e19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3d0069e19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3d0069e1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3d0069e1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36dd48b5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Arsh: non-functional security requirements</a:t>
            </a:r>
            <a:endParaRPr/>
          </a:p>
        </p:txBody>
      </p:sp>
      <p:sp>
        <p:nvSpPr>
          <p:cNvPr id="396" name="Google Shape;396;g336dd48b5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67131d575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Arsh: secure by design: threat modeling and architecture decisions</a:t>
            </a:r>
            <a:endParaRPr/>
          </a:p>
        </p:txBody>
      </p:sp>
      <p:sp>
        <p:nvSpPr>
          <p:cNvPr id="403" name="Google Shape;403;g367131d575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67131d575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Arsh: s</a:t>
            </a:r>
            <a:r>
              <a:rPr lang="en"/>
              <a:t>ecurity enforcement via code and configuration</a:t>
            </a:r>
            <a:br>
              <a:rPr lang="en"/>
            </a:br>
            <a:br>
              <a:rPr lang="en"/>
            </a:br>
            <a:r>
              <a:rPr lang="en">
                <a:solidFill>
                  <a:srgbClr val="424242"/>
                </a:solidFill>
              </a:rPr>
              <a:t>Spring Security configured with:</a:t>
            </a:r>
            <a:endParaRPr>
              <a:solidFill>
                <a:srgbClr val="424242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Char char="●"/>
            </a:pPr>
            <a:r>
              <a:rPr lang="en">
                <a:solidFill>
                  <a:srgbClr val="424242"/>
                </a:solidFill>
              </a:rPr>
              <a:t>Stateless session management.</a:t>
            </a:r>
            <a:endParaRPr>
              <a:solidFill>
                <a:srgbClr val="424242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Char char="●"/>
            </a:pPr>
            <a:r>
              <a:rPr lang="en">
                <a:solidFill>
                  <a:srgbClr val="424242"/>
                </a:solidFill>
              </a:rPr>
              <a:t>CORS rules (currently open).</a:t>
            </a:r>
            <a:endParaRPr>
              <a:solidFill>
                <a:srgbClr val="424242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Char char="●"/>
            </a:pPr>
            <a:r>
              <a:rPr lang="en">
                <a:solidFill>
                  <a:srgbClr val="424242"/>
                </a:solidFill>
              </a:rPr>
              <a:t>CSRF disabled </a:t>
            </a:r>
            <a:r>
              <a:rPr lang="en">
                <a:solidFill>
                  <a:srgbClr val="424242"/>
                </a:solidFill>
              </a:rPr>
              <a:t>(REST API).</a:t>
            </a:r>
            <a:endParaRPr>
              <a:solidFill>
                <a:srgbClr val="424242"/>
              </a:solidFill>
            </a:endParaRPr>
          </a:p>
        </p:txBody>
      </p:sp>
      <p:sp>
        <p:nvSpPr>
          <p:cNvPr id="410" name="Google Shape;410;g367131d575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67131d575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Arsh: v</a:t>
            </a:r>
            <a:r>
              <a:rPr lang="en"/>
              <a:t>alidating protection boundaries</a:t>
            </a:r>
            <a:endParaRPr/>
          </a:p>
        </p:txBody>
      </p:sp>
      <p:sp>
        <p:nvSpPr>
          <p:cNvPr id="419" name="Google Shape;419;g367131d575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366038654e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366038654e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Shaohua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66038654e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66038654e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Shaohua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66038654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</a:t>
            </a:r>
            <a:endParaRPr/>
          </a:p>
        </p:txBody>
      </p:sp>
      <p:sp>
        <p:nvSpPr>
          <p:cNvPr id="280" name="Google Shape;280;g366038654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66038654ec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66038654ec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36dd48b59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Shaohua </a:t>
            </a:r>
            <a:endParaRPr/>
          </a:p>
        </p:txBody>
      </p:sp>
      <p:sp>
        <p:nvSpPr>
          <p:cNvPr id="449" name="Google Shape;449;g336dd48b59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66038654ec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66038654ec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Shaohua 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66038654ec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66038654ec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66038654ec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66038654ec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Shaohua 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36dd48b59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36dd48b59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36dd48b59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</a:t>
            </a:r>
            <a:endParaRPr/>
          </a:p>
        </p:txBody>
      </p:sp>
      <p:sp>
        <p:nvSpPr>
          <p:cNvPr id="286" name="Google Shape;286;g336dd48b59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36dd48b593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336dd48b59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JIE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3d0069e19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3d0069e19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3d0069e19f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3d0069e19f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66038654ec_0_1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</a:t>
            </a:r>
            <a:endParaRPr/>
          </a:p>
        </p:txBody>
      </p:sp>
      <p:sp>
        <p:nvSpPr>
          <p:cNvPr id="346" name="Google Shape;346;g366038654ec_0_1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3d0069e19f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3d0069e19f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3d0069e19f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3d0069e19f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3.131.225.218/login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GetActive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Management</a:t>
            </a:r>
            <a:endParaRPr/>
          </a:p>
        </p:txBody>
      </p:sp>
      <p:sp>
        <p:nvSpPr>
          <p:cNvPr id="372" name="Google Shape;372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Meet twice a week for standup and one meeting for deliverables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Timeline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Iteration 1: 4 Essential Features and CI/CD pipeline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Iteration 2: 4 Essential Features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Iteration 3: Desirable Features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Achievements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All essential features implemented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CI/CD implemented using Git Action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378" name="Google Shape;378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79" name="Google Shape;379;p23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221300"/>
            <a:ext cx="7151275" cy="363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Implementation(Tools)</a:t>
            </a:r>
            <a:endParaRPr/>
          </a:p>
        </p:txBody>
      </p:sp>
      <p:sp>
        <p:nvSpPr>
          <p:cNvPr id="385" name="Google Shape;385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IDE: </a:t>
            </a:r>
            <a:r>
              <a:rPr lang="en"/>
              <a:t>Visual Code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Source Control: </a:t>
            </a:r>
            <a:r>
              <a:rPr lang="en"/>
              <a:t>Git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CI/CD Pipeline:</a:t>
            </a:r>
            <a:r>
              <a:rPr lang="en"/>
              <a:t> Git Action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Backend Framework: </a:t>
            </a:r>
            <a:r>
              <a:rPr lang="en"/>
              <a:t>Spring Boot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Frontend Framework:</a:t>
            </a:r>
            <a:r>
              <a:rPr lang="en"/>
              <a:t> React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Automated Testing:</a:t>
            </a:r>
            <a:r>
              <a:rPr lang="en"/>
              <a:t> JUnit, Cypress, Vitest, React Testing Library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(Project Structure)</a:t>
            </a:r>
            <a:endParaRPr/>
          </a:p>
        </p:txBody>
      </p:sp>
      <p:sp>
        <p:nvSpPr>
          <p:cNvPr id="391" name="Google Shape;391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92" name="Google Shape;392;p25" title="Screenshot 2025-06-16 at 8.10.1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4975" y="1348650"/>
            <a:ext cx="3084300" cy="3404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25" title="Screenshot 2025-06-16 at 8.11.07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6250" y="1283550"/>
            <a:ext cx="2416750" cy="353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 txBox="1"/>
          <p:nvPr>
            <p:ph type="title"/>
          </p:nvPr>
        </p:nvSpPr>
        <p:spPr>
          <a:xfrm>
            <a:off x="1303800" y="598575"/>
            <a:ext cx="70305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Security in Requirements</a:t>
            </a:r>
            <a:endParaRPr/>
          </a:p>
        </p:txBody>
      </p:sp>
      <p:sp>
        <p:nvSpPr>
          <p:cNvPr id="399" name="Google Shape;399;p26"/>
          <p:cNvSpPr txBox="1"/>
          <p:nvPr/>
        </p:nvSpPr>
        <p:spPr>
          <a:xfrm>
            <a:off x="1303800" y="1298900"/>
            <a:ext cx="5719500" cy="1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Authentication required for access to protected REST APIs.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Only verified users can access certain endpoints.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Unauthorized users must not see error messages that leak internal info.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Passwords must be securely stored and never retrievable.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Token-based authentication required for stateless communication.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0" name="Google Shape;400;p26"/>
          <p:cNvSpPr txBox="1"/>
          <p:nvPr/>
        </p:nvSpPr>
        <p:spPr>
          <a:xfrm>
            <a:off x="858100" y="3734675"/>
            <a:ext cx="6792300" cy="22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7"/>
          <p:cNvSpPr txBox="1"/>
          <p:nvPr>
            <p:ph type="title"/>
          </p:nvPr>
        </p:nvSpPr>
        <p:spPr>
          <a:xfrm>
            <a:off x="1303800" y="598575"/>
            <a:ext cx="70305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Security in Design</a:t>
            </a:r>
            <a:endParaRPr/>
          </a:p>
        </p:txBody>
      </p:sp>
      <p:sp>
        <p:nvSpPr>
          <p:cNvPr id="406" name="Google Shape;406;p27"/>
          <p:cNvSpPr txBox="1"/>
          <p:nvPr/>
        </p:nvSpPr>
        <p:spPr>
          <a:xfrm>
            <a:off x="1303800" y="1306125"/>
            <a:ext cx="7580400" cy="27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Used JWT for stateless authentication.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Defined public vs protected endpoints via route whitelisting.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/v1/register/ 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/v1/register/confirmation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/v1/register/confirmation/resend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Designed custom Spring filter to validate tokens before hitting business logic.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Defined roles &amp; privileges using Spring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Security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method-level annotations using </a:t>
            </a:r>
            <a:r>
              <a:rPr i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PreAuthorize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Eg: Only admin users can modify their own activity.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7" name="Google Shape;407;p27"/>
          <p:cNvSpPr txBox="1"/>
          <p:nvPr/>
        </p:nvSpPr>
        <p:spPr>
          <a:xfrm>
            <a:off x="4345325" y="1477975"/>
            <a:ext cx="3750900" cy="22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/v1/*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8"/>
          <p:cNvSpPr txBox="1"/>
          <p:nvPr>
            <p:ph type="title"/>
          </p:nvPr>
        </p:nvSpPr>
        <p:spPr>
          <a:xfrm>
            <a:off x="1303800" y="598575"/>
            <a:ext cx="70305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Security in Implementation</a:t>
            </a:r>
            <a:endParaRPr/>
          </a:p>
        </p:txBody>
      </p:sp>
      <p:sp>
        <p:nvSpPr>
          <p:cNvPr id="413" name="Google Shape;413;p28"/>
          <p:cNvSpPr txBox="1"/>
          <p:nvPr/>
        </p:nvSpPr>
        <p:spPr>
          <a:xfrm>
            <a:off x="1303800" y="1082050"/>
            <a:ext cx="75804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Passwords stored using BCrypt hashing.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JWT signing key created at startup.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Used custom </a:t>
            </a:r>
            <a:r>
              <a:rPr i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JWTFilter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Spring filter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to authenticate the incoming requests.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14" name="Google Shape;4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25" y="3969625"/>
            <a:ext cx="4695651" cy="117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225" y="2611075"/>
            <a:ext cx="4157548" cy="25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25" y="2198925"/>
            <a:ext cx="3183374" cy="177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9"/>
          <p:cNvSpPr txBox="1"/>
          <p:nvPr>
            <p:ph type="title"/>
          </p:nvPr>
        </p:nvSpPr>
        <p:spPr>
          <a:xfrm>
            <a:off x="1303800" y="598575"/>
            <a:ext cx="70305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Security in Testing</a:t>
            </a:r>
            <a:endParaRPr/>
          </a:p>
        </p:txBody>
      </p:sp>
      <p:sp>
        <p:nvSpPr>
          <p:cNvPr id="422" name="Google Shape;422;p29"/>
          <p:cNvSpPr txBox="1"/>
          <p:nvPr/>
        </p:nvSpPr>
        <p:spPr>
          <a:xfrm>
            <a:off x="1303800" y="1306125"/>
            <a:ext cx="75804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Manual Postman testing of JWT authentication and permission boundaries.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Used Spring MockMvc for end-to-end authentication behavior testing.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23" name="Google Shape;42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75025"/>
            <a:ext cx="3537519" cy="291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</p:txBody>
      </p:sp>
      <p:sp>
        <p:nvSpPr>
          <p:cNvPr id="429" name="Google Shape;429;p30"/>
          <p:cNvSpPr txBox="1"/>
          <p:nvPr>
            <p:ph idx="1" type="body"/>
          </p:nvPr>
        </p:nvSpPr>
        <p:spPr>
          <a:xfrm>
            <a:off x="1338400" y="1522975"/>
            <a:ext cx="4414200" cy="33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Platform:</a:t>
            </a:r>
            <a:endParaRPr/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AWS EC2</a:t>
            </a:r>
            <a:endParaRPr/>
          </a:p>
          <a:p>
            <a:pPr indent="-29257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Elastic IP Address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Flow:</a:t>
            </a:r>
            <a:endParaRPr/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Create a tag for a commit</a:t>
            </a:r>
            <a:endParaRPr/>
          </a:p>
          <a:p>
            <a:pPr indent="-29257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Create docker images: database, backend, frontend</a:t>
            </a:r>
            <a:endParaRPr/>
          </a:p>
          <a:p>
            <a:pPr indent="-29257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Upload images into Github Container Registry.</a:t>
            </a:r>
            <a:endParaRPr/>
          </a:p>
          <a:p>
            <a:pPr indent="-29257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Log into production instance to download and deploy.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Security:</a:t>
            </a:r>
            <a:endParaRPr/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</a:t>
            </a:r>
            <a:r>
              <a:rPr lang="en"/>
              <a:t>wo separated network</a:t>
            </a:r>
            <a:endParaRPr/>
          </a:p>
          <a:p>
            <a:pPr indent="-29257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Only expose necessary port</a:t>
            </a:r>
            <a:endParaRPr/>
          </a:p>
          <a:p>
            <a:pPr indent="-29257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Secrete credentials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Site: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http://3.131.225.218/login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testing &amp; Coverage(Vitest,RTL)</a:t>
            </a:r>
            <a:endParaRPr/>
          </a:p>
        </p:txBody>
      </p:sp>
      <p:pic>
        <p:nvPicPr>
          <p:cNvPr id="435" name="Google Shape;435;p31" title="Screenshot 2025-06-16 at 3.42.0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396" y="1916300"/>
            <a:ext cx="3688573" cy="2865101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31"/>
          <p:cNvSpPr txBox="1"/>
          <p:nvPr/>
        </p:nvSpPr>
        <p:spPr>
          <a:xfrm>
            <a:off x="610400" y="1597875"/>
            <a:ext cx="3987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Unit tests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37" name="Google Shape;43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2099" y="1597875"/>
            <a:ext cx="3025051" cy="17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2100" y="3458239"/>
            <a:ext cx="3025051" cy="1546461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31"/>
          <p:cNvSpPr txBox="1"/>
          <p:nvPr/>
        </p:nvSpPr>
        <p:spPr>
          <a:xfrm>
            <a:off x="5233500" y="1239150"/>
            <a:ext cx="392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E2E tests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Project Vision</a:t>
            </a:r>
            <a:endParaRPr/>
          </a:p>
        </p:txBody>
      </p:sp>
      <p:sp>
        <p:nvSpPr>
          <p:cNvPr id="283" name="Google Shape;283;p14"/>
          <p:cNvSpPr txBox="1"/>
          <p:nvPr>
            <p:ph idx="1" type="body"/>
          </p:nvPr>
        </p:nvSpPr>
        <p:spPr>
          <a:xfrm>
            <a:off x="1270375" y="159787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Many students struggle to make new friends due to a lack of simple tools for social engagement. GetActive is a platform designed to help students stay socially active by discovering and participating in group activities. Our goal is to enhance student life and build a stronger campus community.</a:t>
            </a:r>
            <a:endParaRPr sz="1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Unit test Example</a:t>
            </a:r>
            <a:endParaRPr/>
          </a:p>
        </p:txBody>
      </p:sp>
      <p:sp>
        <p:nvSpPr>
          <p:cNvPr id="445" name="Google Shape;445;p3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46" name="Google Shape;446;p32" title="Screenshot 2025-06-16 at 8.37.4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75" y="1388288"/>
            <a:ext cx="4821775" cy="374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Backend Testing(JUnit,Mockito)</a:t>
            </a:r>
            <a:endParaRPr/>
          </a:p>
        </p:txBody>
      </p:sp>
      <p:sp>
        <p:nvSpPr>
          <p:cNvPr id="452" name="Google Shape;452;p3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460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453" name="Google Shape;453;p33" title="Screenshot 2025-06-16 at 7.59.2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325" y="1667701"/>
            <a:ext cx="8237926" cy="2863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Testing Coverage</a:t>
            </a:r>
            <a:endParaRPr/>
          </a:p>
        </p:txBody>
      </p:sp>
      <p:sp>
        <p:nvSpPr>
          <p:cNvPr id="459" name="Google Shape;459;p3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60" name="Google Shape;460;p34"/>
          <p:cNvPicPr preferRelativeResize="0"/>
          <p:nvPr/>
        </p:nvPicPr>
        <p:blipFill rotWithShape="1">
          <a:blip r:embed="rId3">
            <a:alphaModFix/>
          </a:blip>
          <a:srcRect b="5642" l="0" r="10522" t="0"/>
          <a:stretch/>
        </p:blipFill>
        <p:spPr>
          <a:xfrm>
            <a:off x="335175" y="1669425"/>
            <a:ext cx="8705751" cy="318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Unit Testing Example</a:t>
            </a:r>
            <a:endParaRPr/>
          </a:p>
        </p:txBody>
      </p:sp>
      <p:pic>
        <p:nvPicPr>
          <p:cNvPr id="466" name="Google Shape;466;p35" title="Screenshot 2025-06-16 at 8.50.0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650" y="1657875"/>
            <a:ext cx="7767174" cy="27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/>
              <a:t>Manual Testing</a:t>
            </a:r>
            <a:endParaRPr/>
          </a:p>
        </p:txBody>
      </p:sp>
      <p:sp>
        <p:nvSpPr>
          <p:cNvPr id="472" name="Google Shape;472;p3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Allow user to change their avatar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System should lead user to login page after token expired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System should stay in home page after user refresh the home page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Account Registration 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Create/Delete Activity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Join/Leave Activity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GetActive Team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9" name="Google Shape;289;p15"/>
          <p:cNvGrpSpPr/>
          <p:nvPr/>
        </p:nvGrpSpPr>
        <p:grpSpPr>
          <a:xfrm>
            <a:off x="1385939" y="3877287"/>
            <a:ext cx="6372112" cy="560038"/>
            <a:chOff x="2283025" y="2322568"/>
            <a:chExt cx="5267950" cy="643500"/>
          </a:xfrm>
        </p:grpSpPr>
        <p:sp>
          <p:nvSpPr>
            <p:cNvPr id="290" name="Google Shape;290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1" name="Google Shape;291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2" name="Google Shape;292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Configuration lead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1B786F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Shaohua Yue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Arshdeep Dhillon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5" name="Google Shape;295;p15"/>
          <p:cNvGrpSpPr/>
          <p:nvPr/>
        </p:nvGrpSpPr>
        <p:grpSpPr>
          <a:xfrm>
            <a:off x="1385939" y="3307443"/>
            <a:ext cx="6372112" cy="560038"/>
            <a:chOff x="2283025" y="2322568"/>
            <a:chExt cx="5267950" cy="643500"/>
          </a:xfrm>
        </p:grpSpPr>
        <p:sp>
          <p:nvSpPr>
            <p:cNvPr id="296" name="Google Shape;296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7" name="Google Shape;297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8" name="Google Shape;298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QA lead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1B786F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Team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1" name="Google Shape;301;p15"/>
          <p:cNvGrpSpPr/>
          <p:nvPr/>
        </p:nvGrpSpPr>
        <p:grpSpPr>
          <a:xfrm>
            <a:off x="1385939" y="1597887"/>
            <a:ext cx="6372112" cy="560038"/>
            <a:chOff x="2283025" y="2322568"/>
            <a:chExt cx="5267950" cy="643500"/>
          </a:xfrm>
        </p:grpSpPr>
        <p:sp>
          <p:nvSpPr>
            <p:cNvPr id="302" name="Google Shape;302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3" name="Google Shape;303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4" name="Google Shape;304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5" name="Google Shape;305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Team Lead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6" name="Google Shape;306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1B786F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Jin Hao Li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Arshdeep Dhillon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7" name="Google Shape;307;p15"/>
          <p:cNvGrpSpPr/>
          <p:nvPr/>
        </p:nvGrpSpPr>
        <p:grpSpPr>
          <a:xfrm>
            <a:off x="1385939" y="2737576"/>
            <a:ext cx="6372112" cy="560038"/>
            <a:chOff x="2283025" y="2322568"/>
            <a:chExt cx="5267950" cy="643500"/>
          </a:xfrm>
        </p:grpSpPr>
        <p:sp>
          <p:nvSpPr>
            <p:cNvPr id="308" name="Google Shape;308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9" name="Google Shape;309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0" name="Google Shape;310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1" name="Google Shape;311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Design and implementation lead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2" name="Google Shape;312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1B786F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Jin Hao Li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Arshdeep Dhillon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3" name="Google Shape;313;p15"/>
          <p:cNvGrpSpPr/>
          <p:nvPr/>
        </p:nvGrpSpPr>
        <p:grpSpPr>
          <a:xfrm>
            <a:off x="1385939" y="2167738"/>
            <a:ext cx="6372112" cy="560038"/>
            <a:chOff x="2283025" y="2322568"/>
            <a:chExt cx="5267950" cy="643500"/>
          </a:xfrm>
        </p:grpSpPr>
        <p:sp>
          <p:nvSpPr>
            <p:cNvPr id="314" name="Google Shape;314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5" name="Google Shape;315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6" name="Google Shape;316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7" name="Google Shape;317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Requirement lead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8" name="Google Shape;318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1B786F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Jie Shi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9" name="Google Shape;319;p15"/>
          <p:cNvGrpSpPr/>
          <p:nvPr/>
        </p:nvGrpSpPr>
        <p:grpSpPr>
          <a:xfrm>
            <a:off x="1385939" y="4447142"/>
            <a:ext cx="6372112" cy="560038"/>
            <a:chOff x="2283025" y="2322568"/>
            <a:chExt cx="5267950" cy="643500"/>
          </a:xfrm>
        </p:grpSpPr>
        <p:sp>
          <p:nvSpPr>
            <p:cNvPr id="320" name="Google Shape;320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1" name="Google Shape;321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2" name="Google Shape;322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Security lead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Arshdeep Dhillon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Iteration 3 Overview</a:t>
            </a:r>
            <a:endParaRPr/>
          </a:p>
        </p:txBody>
      </p:sp>
      <p:sp>
        <p:nvSpPr>
          <p:cNvPr id="330" name="Google Shape;330;p16"/>
          <p:cNvSpPr txBox="1"/>
          <p:nvPr>
            <p:ph idx="1" type="body"/>
          </p:nvPr>
        </p:nvSpPr>
        <p:spPr>
          <a:xfrm>
            <a:off x="1348525" y="1597875"/>
            <a:ext cx="6646200" cy="3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In this Iteration, we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Finalize the homepage layout and visual elements.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Implemented the Roster Display functionality.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Implemented the Admin Edit &amp; Save functionality.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Implemented the Delete Activity functionality.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Implemented the User Avatar functionality.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Implement the Activity Comments functionality. (Still in process)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Implement the Popularity Sort functionality. (Still in process)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 Overview</a:t>
            </a:r>
            <a:endParaRPr/>
          </a:p>
        </p:txBody>
      </p:sp>
      <p:sp>
        <p:nvSpPr>
          <p:cNvPr id="336" name="Google Shape;336;p17"/>
          <p:cNvSpPr txBox="1"/>
          <p:nvPr>
            <p:ph idx="1" type="body"/>
          </p:nvPr>
        </p:nvSpPr>
        <p:spPr>
          <a:xfrm>
            <a:off x="4926575" y="1651000"/>
            <a:ext cx="3541800" cy="28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 our requirement analysis, we first identified key functional needs using a use case diagram.</a:t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As a new student, I want to create an account with my BU email address, display name, and password, so that I can access the platform with an identity that’s shown publicly by name but secured by my BU email.</a:t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As a returning student, I want to log in with my BU email  and password, so that I can access my activities and profile securely.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7" name="Google Shape;3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175" y="1597875"/>
            <a:ext cx="4649398" cy="310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Relevant Iteration Metrics</a:t>
            </a:r>
            <a:endParaRPr/>
          </a:p>
        </p:txBody>
      </p:sp>
      <p:sp>
        <p:nvSpPr>
          <p:cNvPr id="343" name="Google Shape;343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number of planned user stories: 27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Essential Features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Desirable Features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Optional Features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Nonfunctional Requirements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Number of user stories completed: 14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Project Timeline</a:t>
            </a:r>
            <a:endParaRPr/>
          </a:p>
        </p:txBody>
      </p:sp>
      <p:pic>
        <p:nvPicPr>
          <p:cNvPr id="349" name="Google Shape;349;p19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900" y="1337075"/>
            <a:ext cx="6023175" cy="3724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KanBan Board</a:t>
            </a:r>
            <a:endParaRPr/>
          </a:p>
        </p:txBody>
      </p:sp>
      <p:sp>
        <p:nvSpPr>
          <p:cNvPr id="355" name="Google Shape;355;p20"/>
          <p:cNvSpPr txBox="1"/>
          <p:nvPr>
            <p:ph idx="1" type="body"/>
          </p:nvPr>
        </p:nvSpPr>
        <p:spPr>
          <a:xfrm>
            <a:off x="5134075" y="1802900"/>
            <a:ext cx="31473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New GitHub Issues created at the start of each iteration </a:t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Issues added to GitHub Project Kanban </a:t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Standup meetings: team members self-assign tasks based on interest/skill </a:t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PRs linked to Issues for traceability and code review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6" name="Google Shape;3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725" y="1743071"/>
            <a:ext cx="4980351" cy="5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125" y="2370350"/>
            <a:ext cx="4933549" cy="337533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20"/>
          <p:cNvSpPr txBox="1"/>
          <p:nvPr>
            <p:ph idx="1" type="body"/>
          </p:nvPr>
        </p:nvSpPr>
        <p:spPr>
          <a:xfrm>
            <a:off x="177125" y="2885825"/>
            <a:ext cx="4789200" cy="17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During the development of our project, we used GitHub Projects’ Kanban board to track and manage all functional requirements and user stories. We structured the board into six main columns.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Nonfunctional Requirements</a:t>
            </a:r>
            <a:endParaRPr/>
          </a:p>
        </p:txBody>
      </p:sp>
      <p:sp>
        <p:nvSpPr>
          <p:cNvPr id="364" name="Google Shape;364;p21"/>
          <p:cNvSpPr txBox="1"/>
          <p:nvPr>
            <p:ph idx="1" type="body"/>
          </p:nvPr>
        </p:nvSpPr>
        <p:spPr>
          <a:xfrm>
            <a:off x="5420875" y="1442000"/>
            <a:ext cx="35223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Performance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Usability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Security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Reliability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Scalability</a:t>
            </a:r>
            <a:endParaRPr/>
          </a:p>
        </p:txBody>
      </p:sp>
      <p:pic>
        <p:nvPicPr>
          <p:cNvPr id="365" name="Google Shape;36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798" y="1228025"/>
            <a:ext cx="4057550" cy="33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3800" y="4610625"/>
            <a:ext cx="4057549" cy="542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